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9" r:id="rId4"/>
    <p:sldId id="281" r:id="rId5"/>
    <p:sldId id="260" r:id="rId6"/>
    <p:sldId id="289" r:id="rId7"/>
    <p:sldId id="282" r:id="rId8"/>
    <p:sldId id="283" r:id="rId9"/>
    <p:sldId id="292" r:id="rId10"/>
    <p:sldId id="261" r:id="rId11"/>
    <p:sldId id="262" r:id="rId12"/>
    <p:sldId id="290" r:id="rId13"/>
    <p:sldId id="291" r:id="rId14"/>
    <p:sldId id="263" r:id="rId15"/>
    <p:sldId id="285" r:id="rId16"/>
    <p:sldId id="295" r:id="rId17"/>
    <p:sldId id="265" r:id="rId18"/>
    <p:sldId id="297" r:id="rId19"/>
    <p:sldId id="298"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66" d="100"/>
          <a:sy n="66" d="100"/>
        </p:scale>
        <p:origin x="-1422" y="-8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F96F16A-4B86-4FDC-BD5A-B020DD5F92D7}" type="datetimeFigureOut">
              <a:rPr lang="en-US" smtClean="0"/>
              <a:pPr/>
              <a:t>21-Jun-21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DE9E47-653A-4DD1-9097-6514E892FF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6F16A-4B86-4FDC-BD5A-B020DD5F92D7}"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6F16A-4B86-4FDC-BD5A-B020DD5F92D7}"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6F16A-4B86-4FDC-BD5A-B020DD5F92D7}"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96F16A-4B86-4FDC-BD5A-B020DD5F92D7}" type="datetimeFigureOut">
              <a:rPr lang="en-US" smtClean="0"/>
              <a:pPr/>
              <a:t>21-Jun-21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E9E47-653A-4DD1-9097-6514E892FF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6F16A-4B86-4FDC-BD5A-B020DD5F92D7}"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96F16A-4B86-4FDC-BD5A-B020DD5F92D7}" type="datetimeFigureOut">
              <a:rPr lang="en-US" smtClean="0"/>
              <a:pPr/>
              <a:t>21-Jun-21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96F16A-4B86-4FDC-BD5A-B020DD5F92D7}" type="datetimeFigureOut">
              <a:rPr lang="en-US" smtClean="0"/>
              <a:pPr/>
              <a:t>21-Jun-21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6F16A-4B86-4FDC-BD5A-B020DD5F92D7}" type="datetimeFigureOut">
              <a:rPr lang="en-US" smtClean="0"/>
              <a:pPr/>
              <a:t>21-Jun-21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6F16A-4B86-4FDC-BD5A-B020DD5F92D7}"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E9E47-653A-4DD1-9097-6514E892FF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96F16A-4B86-4FDC-BD5A-B020DD5F92D7}" type="datetimeFigureOut">
              <a:rPr lang="en-US" smtClean="0"/>
              <a:pPr/>
              <a:t>21-Jun-21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DE9E47-653A-4DD1-9097-6514E892FF7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F96F16A-4B86-4FDC-BD5A-B020DD5F92D7}" type="datetimeFigureOut">
              <a:rPr lang="en-US" smtClean="0"/>
              <a:pPr/>
              <a:t>21-Jun-21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DE9E47-653A-4DD1-9097-6514E892FF7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066800"/>
          </a:xfrm>
        </p:spPr>
        <p:txBody>
          <a:bodyPr>
            <a:normAutofit/>
          </a:bodyPr>
          <a:lstStyle/>
          <a:p>
            <a:pPr algn="ctr"/>
            <a:r>
              <a:rPr lang="en-US" sz="5400" dirty="0" smtClean="0">
                <a:solidFill>
                  <a:schemeClr val="tx2"/>
                </a:solidFill>
                <a:effectLst/>
              </a:rPr>
              <a:t>State Training Policy</a:t>
            </a:r>
            <a:endParaRPr lang="en-US" sz="5400" dirty="0">
              <a:solidFill>
                <a:schemeClr val="tx2"/>
              </a:solidFill>
              <a:effectLst/>
            </a:endParaRPr>
          </a:p>
        </p:txBody>
      </p:sp>
      <p:sp>
        <p:nvSpPr>
          <p:cNvPr id="3" name="Subtitle 2"/>
          <p:cNvSpPr>
            <a:spLocks noGrp="1"/>
          </p:cNvSpPr>
          <p:nvPr>
            <p:ph type="subTitle" idx="1"/>
          </p:nvPr>
        </p:nvSpPr>
        <p:spPr>
          <a:xfrm>
            <a:off x="0" y="3886200"/>
            <a:ext cx="9144000" cy="1447800"/>
          </a:xfrm>
        </p:spPr>
        <p:txBody>
          <a:bodyPr>
            <a:noAutofit/>
          </a:bodyPr>
          <a:lstStyle/>
          <a:p>
            <a:pPr algn="ctr"/>
            <a:r>
              <a:rPr lang="en-US" sz="4400" dirty="0" smtClean="0">
                <a:solidFill>
                  <a:schemeClr val="tx2"/>
                </a:solidFill>
                <a:latin typeface="+mj-lt"/>
                <a:ea typeface="+mj-ea"/>
                <a:cs typeface="+mj-cs"/>
              </a:rPr>
              <a:t>Salient Points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4400" b="1" dirty="0"/>
              <a:t>Role of </a:t>
            </a:r>
            <a:r>
              <a:rPr lang="en-US" sz="4400" b="1" dirty="0" smtClean="0"/>
              <a:t>Departments</a:t>
            </a:r>
            <a:endParaRPr lang="en-US" sz="4400" b="1" dirty="0"/>
          </a:p>
        </p:txBody>
      </p:sp>
      <p:sp>
        <p:nvSpPr>
          <p:cNvPr id="3" name="Content Placeholder 2"/>
          <p:cNvSpPr>
            <a:spLocks noGrp="1"/>
          </p:cNvSpPr>
          <p:nvPr>
            <p:ph idx="1"/>
          </p:nvPr>
        </p:nvSpPr>
        <p:spPr>
          <a:xfrm>
            <a:off x="0" y="1219200"/>
            <a:ext cx="9144000" cy="5638800"/>
          </a:xfrm>
        </p:spPr>
        <p:txBody>
          <a:bodyPr>
            <a:noAutofit/>
          </a:bodyPr>
          <a:lstStyle/>
          <a:p>
            <a:pPr algn="just">
              <a:buFont typeface="Wingdings" pitchFamily="2" charset="2"/>
              <a:buChar char="Ø"/>
            </a:pPr>
            <a:r>
              <a:rPr lang="en-US" sz="2800" dirty="0"/>
              <a:t>Appoint </a:t>
            </a:r>
            <a:r>
              <a:rPr lang="en-US" sz="2800" dirty="0" smtClean="0"/>
              <a:t> a Training Coordinator.</a:t>
            </a:r>
            <a:endParaRPr lang="en-US" sz="2800" dirty="0"/>
          </a:p>
          <a:p>
            <a:pPr algn="just">
              <a:buFont typeface="Wingdings" pitchFamily="2" charset="2"/>
              <a:buChar char="Ø"/>
            </a:pPr>
            <a:r>
              <a:rPr lang="en-US" sz="2800" dirty="0" smtClean="0"/>
              <a:t>Those with employee strength of 500 or more to create  a </a:t>
            </a:r>
            <a:r>
              <a:rPr lang="en-US" sz="2800" dirty="0"/>
              <a:t>Training </a:t>
            </a:r>
            <a:r>
              <a:rPr lang="en-US" sz="2800" dirty="0" smtClean="0"/>
              <a:t>Cell.</a:t>
            </a:r>
            <a:endParaRPr lang="en-US" sz="2800" dirty="0"/>
          </a:p>
          <a:p>
            <a:pPr algn="just">
              <a:buFont typeface="Wingdings" pitchFamily="2" charset="2"/>
              <a:buChar char="Ø"/>
            </a:pPr>
            <a:r>
              <a:rPr lang="en-US" sz="2800" dirty="0" smtClean="0"/>
              <a:t>Classify all </a:t>
            </a:r>
            <a:r>
              <a:rPr lang="en-US" sz="2800" dirty="0"/>
              <a:t>posts </a:t>
            </a:r>
            <a:r>
              <a:rPr lang="en-US" sz="2800" dirty="0" smtClean="0"/>
              <a:t>with clear </a:t>
            </a:r>
            <a:r>
              <a:rPr lang="en-US" sz="2800" dirty="0"/>
              <a:t>job description and competencies </a:t>
            </a:r>
            <a:r>
              <a:rPr lang="en-US" sz="2800" dirty="0" smtClean="0"/>
              <a:t>required. Develop </a:t>
            </a:r>
            <a:r>
              <a:rPr lang="en-US" sz="2800" dirty="0"/>
              <a:t>Cadre Training Plans (CTPs</a:t>
            </a:r>
            <a:r>
              <a:rPr lang="en-US" sz="2800" dirty="0" smtClean="0"/>
              <a:t>), based </a:t>
            </a:r>
            <a:r>
              <a:rPr lang="en-US" sz="2800" dirty="0"/>
              <a:t>on the competencies required and training </a:t>
            </a:r>
            <a:r>
              <a:rPr lang="en-US" sz="2800" dirty="0" smtClean="0"/>
              <a:t>needs.</a:t>
            </a:r>
          </a:p>
          <a:p>
            <a:pPr algn="just">
              <a:buFont typeface="Wingdings" pitchFamily="2" charset="2"/>
              <a:buChar char="Ø"/>
            </a:pPr>
            <a:r>
              <a:rPr lang="en-US" sz="2800" dirty="0" smtClean="0"/>
              <a:t>Link </a:t>
            </a:r>
            <a:r>
              <a:rPr lang="en-US" sz="2800" dirty="0"/>
              <a:t>the training and development of competencies of individuals to their career </a:t>
            </a:r>
            <a:r>
              <a:rPr lang="en-US" sz="2800" dirty="0" smtClean="0"/>
              <a:t>progression. </a:t>
            </a:r>
            <a:endParaRPr lang="en-US" sz="2800" dirty="0"/>
          </a:p>
          <a:p>
            <a:pPr algn="just">
              <a:buFont typeface="Wingdings" pitchFamily="2" charset="2"/>
              <a:buChar char="Ø"/>
            </a:pPr>
            <a:r>
              <a:rPr lang="en-US" sz="2800" dirty="0" smtClean="0"/>
              <a:t>Ensure </a:t>
            </a:r>
            <a:r>
              <a:rPr lang="en-US" sz="2800" dirty="0"/>
              <a:t>that any non‐training interventions that need to </a:t>
            </a:r>
            <a:r>
              <a:rPr lang="en-US" sz="2800" dirty="0" smtClean="0"/>
              <a:t>accompany training </a:t>
            </a:r>
            <a:r>
              <a:rPr lang="en-US" sz="2800" dirty="0"/>
              <a:t>interventions are </a:t>
            </a:r>
            <a:r>
              <a:rPr lang="en-US" sz="2800" dirty="0" smtClean="0"/>
              <a:t>also taken </a:t>
            </a:r>
            <a:r>
              <a:rPr lang="en-US" sz="2800" dirty="0"/>
              <a:t>up </a:t>
            </a:r>
            <a:r>
              <a:rPr lang="en-US" sz="2800" dirty="0" smtClean="0"/>
              <a:t>suitably.</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pPr algn="ctr"/>
            <a:r>
              <a:rPr lang="en-US" sz="4400" b="1" dirty="0"/>
              <a:t>Role of Training Institutions</a:t>
            </a:r>
          </a:p>
        </p:txBody>
      </p:sp>
      <p:sp>
        <p:nvSpPr>
          <p:cNvPr id="3" name="Content Placeholder 2"/>
          <p:cNvSpPr>
            <a:spLocks noGrp="1"/>
          </p:cNvSpPr>
          <p:nvPr>
            <p:ph idx="1"/>
          </p:nvPr>
        </p:nvSpPr>
        <p:spPr>
          <a:xfrm>
            <a:off x="0" y="1371600"/>
            <a:ext cx="9144000" cy="5257800"/>
          </a:xfrm>
        </p:spPr>
        <p:txBody>
          <a:bodyPr>
            <a:noAutofit/>
          </a:bodyPr>
          <a:lstStyle/>
          <a:p>
            <a:pPr lvl="0" algn="just">
              <a:buFont typeface="Wingdings" pitchFamily="2" charset="2"/>
              <a:buChar char="Ø"/>
            </a:pPr>
            <a:endParaRPr lang="en-US" sz="2800" dirty="0" smtClean="0"/>
          </a:p>
          <a:p>
            <a:pPr lvl="0" algn="just">
              <a:buFont typeface="Wingdings" pitchFamily="2" charset="2"/>
              <a:buChar char="Ø"/>
            </a:pPr>
            <a:r>
              <a:rPr lang="en-US" sz="2800" dirty="0" smtClean="0"/>
              <a:t>Ensure  staff</a:t>
            </a:r>
            <a:r>
              <a:rPr lang="en-US" sz="2800" dirty="0"/>
              <a:t>, infrastructure and finances to perform their </a:t>
            </a:r>
            <a:r>
              <a:rPr lang="en-US" sz="2800" dirty="0" smtClean="0"/>
              <a:t>mandate.</a:t>
            </a:r>
            <a:endParaRPr lang="en-US" sz="2800" b="1" dirty="0" smtClean="0"/>
          </a:p>
          <a:p>
            <a:pPr lvl="0" algn="just">
              <a:buFont typeface="Wingdings" pitchFamily="2" charset="2"/>
              <a:buChar char="Ø"/>
            </a:pPr>
            <a:r>
              <a:rPr lang="en-US" sz="2800" dirty="0"/>
              <a:t>U</a:t>
            </a:r>
            <a:r>
              <a:rPr lang="en-US" sz="2800" dirty="0" smtClean="0"/>
              <a:t>ndertake functional studies, conduct Departmental and professional examinations, hold workshops, prepare manuals,  training materials  &amp; organize training.</a:t>
            </a:r>
            <a:endParaRPr lang="en-IN" sz="2800" dirty="0" smtClean="0"/>
          </a:p>
          <a:p>
            <a:pPr algn="just">
              <a:buFont typeface="Wingdings" pitchFamily="2" charset="2"/>
              <a:buChar char="Ø"/>
            </a:pPr>
            <a:r>
              <a:rPr lang="en-IN" sz="2800" dirty="0" smtClean="0"/>
              <a:t>Facilitate  domain specific trainers and provide stability of tenure and opportunities for faculty development.</a:t>
            </a:r>
            <a:endParaRPr lang="en-US" sz="2800" dirty="0"/>
          </a:p>
          <a:p>
            <a:pPr lvl="0" algn="just">
              <a:buFont typeface="Wingdings" pitchFamily="2" charset="2"/>
              <a:buChar char="Ø"/>
            </a:pPr>
            <a:r>
              <a:rPr lang="en-US" sz="2800" dirty="0" smtClean="0"/>
              <a:t>Put in place a rigorous system of evaluation of training programs and assessment of their impact on individuals’ performance over time; and</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a:bodyPr>
          <a:lstStyle/>
          <a:p>
            <a:pPr algn="ctr"/>
            <a:r>
              <a:rPr lang="en-US" sz="4400" b="1" dirty="0"/>
              <a:t>Role of Training Institutions</a:t>
            </a:r>
          </a:p>
        </p:txBody>
      </p:sp>
      <p:sp>
        <p:nvSpPr>
          <p:cNvPr id="3" name="Content Placeholder 2"/>
          <p:cNvSpPr>
            <a:spLocks noGrp="1"/>
          </p:cNvSpPr>
          <p:nvPr>
            <p:ph idx="1"/>
          </p:nvPr>
        </p:nvSpPr>
        <p:spPr>
          <a:xfrm>
            <a:off x="0" y="1524000"/>
            <a:ext cx="9144000" cy="5334000"/>
          </a:xfrm>
        </p:spPr>
        <p:txBody>
          <a:bodyPr>
            <a:normAutofit/>
          </a:bodyPr>
          <a:lstStyle/>
          <a:p>
            <a:pPr marL="274320" lvl="8" indent="-274320" algn="just">
              <a:buClr>
                <a:schemeClr val="accent3"/>
              </a:buClr>
              <a:buSzPct val="95000"/>
              <a:buFont typeface="Wingdings" pitchFamily="2" charset="2"/>
              <a:buChar char="Ø"/>
            </a:pPr>
            <a:endParaRPr lang="en-US" sz="2800" dirty="0" smtClean="0"/>
          </a:p>
          <a:p>
            <a:pPr marL="274320" lvl="8" indent="-274320" algn="just">
              <a:buClr>
                <a:schemeClr val="accent3"/>
              </a:buClr>
              <a:buSzPct val="95000"/>
              <a:buFont typeface="Wingdings" pitchFamily="2" charset="2"/>
              <a:buChar char="Ø"/>
            </a:pPr>
            <a:r>
              <a:rPr lang="en-US" sz="2800" dirty="0" smtClean="0"/>
              <a:t>Develop </a:t>
            </a:r>
            <a:r>
              <a:rPr lang="en-US" sz="2800" dirty="0"/>
              <a:t>productivity norms for its training </a:t>
            </a:r>
            <a:r>
              <a:rPr lang="en-US" sz="2800" dirty="0" smtClean="0"/>
              <a:t>faculty.</a:t>
            </a:r>
          </a:p>
          <a:p>
            <a:pPr marL="274320" lvl="8" indent="-274320" algn="just">
              <a:buClr>
                <a:schemeClr val="accent3"/>
              </a:buClr>
              <a:buSzPct val="95000"/>
              <a:buNone/>
            </a:pPr>
            <a:endParaRPr lang="en-US" sz="2800" dirty="0" smtClean="0"/>
          </a:p>
          <a:p>
            <a:pPr algn="just">
              <a:buFont typeface="Wingdings" pitchFamily="2" charset="2"/>
              <a:buChar char="Ø"/>
            </a:pPr>
            <a:r>
              <a:rPr lang="en-US" sz="2800" dirty="0" smtClean="0"/>
              <a:t>Assist </a:t>
            </a:r>
            <a:r>
              <a:rPr lang="en-US" sz="2800" dirty="0"/>
              <a:t>the Departments </a:t>
            </a:r>
            <a:r>
              <a:rPr lang="en-US" sz="2800" dirty="0" smtClean="0"/>
              <a:t>in shifting </a:t>
            </a:r>
            <a:r>
              <a:rPr lang="en-US" sz="2800" dirty="0"/>
              <a:t>to a competency based‐framework for </a:t>
            </a:r>
            <a:r>
              <a:rPr lang="en-US" sz="2800" dirty="0" smtClean="0"/>
              <a:t>training.</a:t>
            </a:r>
          </a:p>
          <a:p>
            <a:pPr algn="just">
              <a:buNone/>
            </a:pPr>
            <a:endParaRPr lang="en-US" sz="2800" dirty="0"/>
          </a:p>
          <a:p>
            <a:pPr algn="just">
              <a:buFont typeface="Wingdings" pitchFamily="2" charset="2"/>
              <a:buChar char="Ø"/>
            </a:pPr>
            <a:r>
              <a:rPr lang="en-US" sz="2800" dirty="0" smtClean="0"/>
              <a:t>Become model </a:t>
            </a:r>
            <a:r>
              <a:rPr lang="en-US" sz="2800" dirty="0"/>
              <a:t>of excellence in the quality of the </a:t>
            </a:r>
            <a:r>
              <a:rPr lang="en-US" sz="2800" dirty="0" smtClean="0"/>
              <a:t>training.</a:t>
            </a:r>
            <a:endParaRPr lang="en-US" sz="2800" dirty="0"/>
          </a:p>
        </p:txBody>
      </p:sp>
    </p:spTree>
    <p:extLst>
      <p:ext uri="{BB962C8B-B14F-4D97-AF65-F5344CB8AC3E}">
        <p14:creationId xmlns:p14="http://schemas.microsoft.com/office/powerpoint/2010/main" xmlns="" val="1320761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algn="ctr"/>
            <a:r>
              <a:rPr lang="en-US" sz="4400" b="1" dirty="0" smtClean="0"/>
              <a:t>Training Needs Analysis</a:t>
            </a:r>
            <a:endParaRPr lang="en-US" sz="4400" b="1" dirty="0"/>
          </a:p>
        </p:txBody>
      </p:sp>
      <p:sp>
        <p:nvSpPr>
          <p:cNvPr id="3" name="Content Placeholder 2"/>
          <p:cNvSpPr>
            <a:spLocks noGrp="1"/>
          </p:cNvSpPr>
          <p:nvPr>
            <p:ph idx="1"/>
          </p:nvPr>
        </p:nvSpPr>
        <p:spPr>
          <a:xfrm>
            <a:off x="0" y="1371600"/>
            <a:ext cx="9144000" cy="5486400"/>
          </a:xfrm>
        </p:spPr>
        <p:txBody>
          <a:bodyPr>
            <a:normAutofit/>
          </a:bodyPr>
          <a:lstStyle/>
          <a:p>
            <a:pPr lvl="0" algn="just">
              <a:buNone/>
            </a:pPr>
            <a:endParaRPr lang="en-US" sz="2800" dirty="0" smtClean="0"/>
          </a:p>
          <a:p>
            <a:pPr lvl="0" algn="just">
              <a:buFont typeface="Wingdings" pitchFamily="2" charset="2"/>
              <a:buChar char="Ø"/>
            </a:pPr>
            <a:r>
              <a:rPr lang="en-US" sz="2800" dirty="0" smtClean="0"/>
              <a:t>Administrative </a:t>
            </a:r>
            <a:r>
              <a:rPr lang="en-US" sz="2800" dirty="0"/>
              <a:t>Department </a:t>
            </a:r>
            <a:r>
              <a:rPr lang="en-US" sz="2800" dirty="0" smtClean="0"/>
              <a:t>to </a:t>
            </a:r>
            <a:r>
              <a:rPr lang="en-US" sz="2800" dirty="0"/>
              <a:t>undertake Training Need Analysis in general or </a:t>
            </a:r>
            <a:r>
              <a:rPr lang="en-US" sz="2800" dirty="0" smtClean="0"/>
              <a:t> on specific </a:t>
            </a:r>
            <a:r>
              <a:rPr lang="en-US" sz="2800" dirty="0"/>
              <a:t>topic at its own level or through </a:t>
            </a:r>
            <a:r>
              <a:rPr lang="en-US" sz="2800" dirty="0" smtClean="0"/>
              <a:t> HIPA or STI or other </a:t>
            </a:r>
            <a:r>
              <a:rPr lang="en-US" sz="2800" dirty="0"/>
              <a:t>agency with approval of the Nodal Department at any </a:t>
            </a:r>
            <a:r>
              <a:rPr lang="en-US" sz="2800" dirty="0" smtClean="0"/>
              <a:t>time.</a:t>
            </a:r>
          </a:p>
          <a:p>
            <a:pPr lvl="0" algn="just">
              <a:buFont typeface="Wingdings" pitchFamily="2" charset="2"/>
              <a:buChar char="Ø"/>
            </a:pPr>
            <a:r>
              <a:rPr lang="en-US" sz="2800" dirty="0" smtClean="0"/>
              <a:t>Training </a:t>
            </a:r>
            <a:r>
              <a:rPr lang="en-US" sz="2800" dirty="0"/>
              <a:t>plan </a:t>
            </a:r>
            <a:r>
              <a:rPr lang="en-US" sz="2800" dirty="0" smtClean="0"/>
              <a:t>to be prepared </a:t>
            </a:r>
            <a:r>
              <a:rPr lang="en-US" sz="2800" dirty="0"/>
              <a:t>by each </a:t>
            </a:r>
            <a:r>
              <a:rPr lang="en-US" sz="2800" dirty="0" smtClean="0"/>
              <a:t>department to address </a:t>
            </a:r>
            <a:r>
              <a:rPr lang="en-US" sz="2800" dirty="0"/>
              <a:t>the gap </a:t>
            </a:r>
            <a:r>
              <a:rPr lang="en-US" sz="2800" dirty="0" smtClean="0"/>
              <a:t>between existing </a:t>
            </a:r>
            <a:r>
              <a:rPr lang="en-US" sz="2800" dirty="0"/>
              <a:t>and </a:t>
            </a:r>
            <a:r>
              <a:rPr lang="en-US" sz="2800" dirty="0" smtClean="0"/>
              <a:t>required </a:t>
            </a:r>
            <a:r>
              <a:rPr lang="en-US" sz="2800" dirty="0"/>
              <a:t>competency.</a:t>
            </a:r>
          </a:p>
          <a:p>
            <a:pPr lvl="0" algn="just">
              <a:buFont typeface="Wingdings" pitchFamily="2" charset="2"/>
              <a:buChar char="Ø"/>
            </a:pPr>
            <a:r>
              <a:rPr lang="en-US" sz="2800" dirty="0" smtClean="0"/>
              <a:t>To sponsor the employees for training to HIPA/STIs  to acquire </a:t>
            </a:r>
            <a:r>
              <a:rPr lang="en-US" sz="2800" dirty="0"/>
              <a:t>competencies on </a:t>
            </a:r>
            <a:r>
              <a:rPr lang="en-US" sz="2800" dirty="0" smtClean="0"/>
              <a:t>basis </a:t>
            </a:r>
            <a:r>
              <a:rPr lang="en-US" sz="2800" dirty="0"/>
              <a:t>of </a:t>
            </a:r>
            <a:r>
              <a:rPr lang="en-US" sz="2800" dirty="0" smtClean="0"/>
              <a:t>TNA. </a:t>
            </a:r>
            <a:endParaRPr lang="en-IN" sz="2800" dirty="0"/>
          </a:p>
          <a:p>
            <a:endParaRPr lang="en-IN" dirty="0"/>
          </a:p>
        </p:txBody>
      </p:sp>
    </p:spTree>
    <p:extLst>
      <p:ext uri="{BB962C8B-B14F-4D97-AF65-F5344CB8AC3E}">
        <p14:creationId xmlns:p14="http://schemas.microsoft.com/office/powerpoint/2010/main" xmlns="" val="850123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400" b="1" dirty="0"/>
              <a:t>Funding</a:t>
            </a:r>
          </a:p>
        </p:txBody>
      </p:sp>
      <p:sp>
        <p:nvSpPr>
          <p:cNvPr id="3" name="Content Placeholder 2"/>
          <p:cNvSpPr>
            <a:spLocks noGrp="1"/>
          </p:cNvSpPr>
          <p:nvPr>
            <p:ph idx="1"/>
          </p:nvPr>
        </p:nvSpPr>
        <p:spPr>
          <a:xfrm>
            <a:off x="0" y="1295400"/>
            <a:ext cx="9144000" cy="5562600"/>
          </a:xfrm>
        </p:spPr>
        <p:txBody>
          <a:bodyPr>
            <a:normAutofit/>
          </a:bodyPr>
          <a:lstStyle/>
          <a:p>
            <a:pPr algn="just">
              <a:buFont typeface="Wingdings" pitchFamily="2" charset="2"/>
              <a:buChar char="Ø"/>
            </a:pPr>
            <a:endParaRPr lang="en-US" sz="2800" dirty="0" smtClean="0"/>
          </a:p>
          <a:p>
            <a:pPr algn="just">
              <a:buFont typeface="Wingdings" pitchFamily="2" charset="2"/>
              <a:buChar char="Ø"/>
            </a:pPr>
            <a:r>
              <a:rPr lang="en-US" sz="2800" dirty="0" smtClean="0"/>
              <a:t>Each Department/Organization </a:t>
            </a:r>
            <a:r>
              <a:rPr lang="en-US" sz="2800" dirty="0"/>
              <a:t>shall provide adequate </a:t>
            </a:r>
            <a:r>
              <a:rPr lang="en-US" sz="2800" dirty="0" smtClean="0"/>
              <a:t>funding. </a:t>
            </a:r>
          </a:p>
          <a:p>
            <a:pPr algn="just">
              <a:buFont typeface="Wingdings" pitchFamily="2" charset="2"/>
              <a:buChar char="Ø"/>
            </a:pPr>
            <a:endParaRPr lang="en-US" sz="2800" dirty="0" smtClean="0"/>
          </a:p>
          <a:p>
            <a:pPr lvl="0" algn="just">
              <a:buFont typeface="Wingdings" pitchFamily="2" charset="2"/>
              <a:buChar char="Ø"/>
            </a:pPr>
            <a:r>
              <a:rPr lang="en-US" sz="2800" dirty="0" smtClean="0"/>
              <a:t>Each Department/Organization to earmark 2.5 per cent of its salary budget for training. </a:t>
            </a:r>
          </a:p>
          <a:p>
            <a:pPr lvl="0" algn="just">
              <a:buFont typeface="Wingdings" pitchFamily="2" charset="2"/>
              <a:buChar char="Ø"/>
            </a:pPr>
            <a:endParaRPr lang="en-IN" sz="2800" dirty="0" smtClean="0"/>
          </a:p>
          <a:p>
            <a:pPr algn="just">
              <a:buFont typeface="Wingdings" pitchFamily="2" charset="2"/>
              <a:buChar char="Ø"/>
            </a:pPr>
            <a:r>
              <a:rPr lang="en-IN" sz="2800" dirty="0" smtClean="0"/>
              <a:t>The infrastructure and manpower will be created suitably in the Government Training Institutions by the State  </a:t>
            </a:r>
            <a:r>
              <a:rPr lang="en-IN" sz="2800" dirty="0"/>
              <a:t>D</a:t>
            </a:r>
            <a:r>
              <a:rPr lang="en-IN" sz="2800" dirty="0" smtClean="0"/>
              <a:t>epartments.</a:t>
            </a:r>
            <a:endParaRPr lang="en-US"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algn="ctr"/>
            <a:r>
              <a:rPr lang="en-US" sz="4400" b="1" dirty="0" smtClean="0"/>
              <a:t>Role of HIPA</a:t>
            </a:r>
            <a:endParaRPr lang="en-IN" sz="4400" b="1" dirty="0"/>
          </a:p>
        </p:txBody>
      </p:sp>
      <p:sp>
        <p:nvSpPr>
          <p:cNvPr id="3" name="Content Placeholder 2"/>
          <p:cNvSpPr>
            <a:spLocks noGrp="1"/>
          </p:cNvSpPr>
          <p:nvPr>
            <p:ph idx="1"/>
          </p:nvPr>
        </p:nvSpPr>
        <p:spPr>
          <a:xfrm>
            <a:off x="0" y="1219200"/>
            <a:ext cx="9144000" cy="5638800"/>
          </a:xfrm>
        </p:spPr>
        <p:txBody>
          <a:bodyPr>
            <a:normAutofit/>
          </a:bodyPr>
          <a:lstStyle/>
          <a:p>
            <a:pPr algn="just">
              <a:buNone/>
            </a:pPr>
            <a:endParaRPr lang="en-IN" sz="2800" b="1" dirty="0" smtClean="0"/>
          </a:p>
          <a:p>
            <a:pPr algn="just">
              <a:buFont typeface="Wingdings" pitchFamily="2" charset="2"/>
              <a:buChar char="Ø"/>
            </a:pPr>
            <a:r>
              <a:rPr lang="en-IN" sz="2800" b="1" dirty="0" smtClean="0"/>
              <a:t>Nodal agency for the implementation of this Policy.</a:t>
            </a:r>
          </a:p>
          <a:p>
            <a:pPr algn="just">
              <a:buFont typeface="Wingdings" pitchFamily="2" charset="2"/>
              <a:buChar char="Ø"/>
            </a:pPr>
            <a:r>
              <a:rPr lang="en-IN" sz="2800" dirty="0" smtClean="0"/>
              <a:t>Issue appropriate guidelines to amplify and facilitate the implementation of this Policy.</a:t>
            </a:r>
          </a:p>
          <a:p>
            <a:pPr algn="just">
              <a:buFont typeface="Wingdings" pitchFamily="2" charset="2"/>
              <a:buChar char="Ø"/>
            </a:pPr>
            <a:r>
              <a:rPr lang="en-US" sz="2800" b="1" dirty="0" smtClean="0">
                <a:cs typeface="Arial" pitchFamily="34" charset="0"/>
              </a:rPr>
              <a:t>To conduct JFC &amp; </a:t>
            </a:r>
            <a:r>
              <a:rPr lang="en-IN" sz="2800" b="1" dirty="0" smtClean="0">
                <a:cs typeface="Arial" pitchFamily="34" charset="0"/>
              </a:rPr>
              <a:t>In-service-training of All Employees.</a:t>
            </a:r>
          </a:p>
          <a:p>
            <a:pPr algn="just">
              <a:buFont typeface="Wingdings" pitchFamily="2" charset="2"/>
              <a:buChar char="Ø"/>
            </a:pPr>
            <a:r>
              <a:rPr lang="en-IN" sz="2800" b="1" dirty="0" smtClean="0">
                <a:cs typeface="Arial" pitchFamily="34" charset="0"/>
              </a:rPr>
              <a:t>Composition and implementation of technical training under the overall supervision of HIPA.</a:t>
            </a:r>
          </a:p>
          <a:p>
            <a:pPr algn="just">
              <a:buFont typeface="Wingdings" pitchFamily="2" charset="2"/>
              <a:buChar char="Ø"/>
            </a:pPr>
            <a:r>
              <a:rPr lang="en-IN" sz="2800" b="1" dirty="0" smtClean="0"/>
              <a:t>Supporting conduct of TNA (Preparing of </a:t>
            </a:r>
            <a:r>
              <a:rPr lang="en-IN" sz="2800" dirty="0" smtClean="0"/>
              <a:t>Questionnaire for the Training Need Analysis for circulation to all the departments).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en-US" sz="4400" b="1" dirty="0" smtClean="0"/>
              <a:t>Role of HIPA</a:t>
            </a:r>
            <a:endParaRPr lang="en-US" sz="4400" b="1" dirty="0"/>
          </a:p>
        </p:txBody>
      </p:sp>
      <p:sp>
        <p:nvSpPr>
          <p:cNvPr id="3" name="Content Placeholder 2"/>
          <p:cNvSpPr>
            <a:spLocks noGrp="1"/>
          </p:cNvSpPr>
          <p:nvPr>
            <p:ph idx="1"/>
          </p:nvPr>
        </p:nvSpPr>
        <p:spPr>
          <a:xfrm>
            <a:off x="0" y="1295400"/>
            <a:ext cx="9144000" cy="5562600"/>
          </a:xfrm>
        </p:spPr>
        <p:txBody>
          <a:bodyPr>
            <a:noAutofit/>
          </a:bodyPr>
          <a:lstStyle/>
          <a:p>
            <a:pPr algn="just">
              <a:buFont typeface="Wingdings" pitchFamily="2" charset="2"/>
              <a:buChar char="Ø"/>
            </a:pPr>
            <a:r>
              <a:rPr lang="en-IN" sz="2400" dirty="0" smtClean="0"/>
              <a:t>HIPA</a:t>
            </a:r>
            <a:r>
              <a:rPr lang="en-IN" sz="2400" dirty="0"/>
              <a:t>, being the apex body, will </a:t>
            </a:r>
            <a:r>
              <a:rPr lang="en-IN" sz="2400" dirty="0" smtClean="0"/>
              <a:t> establish parameters and evaluate </a:t>
            </a:r>
            <a:r>
              <a:rPr lang="en-IN" sz="2400" dirty="0"/>
              <a:t>the training institutes of all Departments. </a:t>
            </a:r>
          </a:p>
          <a:p>
            <a:pPr algn="just">
              <a:buFont typeface="Wingdings" pitchFamily="2" charset="2"/>
              <a:buChar char="Ø"/>
            </a:pPr>
            <a:r>
              <a:rPr lang="en-IN" sz="2400" dirty="0"/>
              <a:t>To create a Common forum to Convene a meeting of all the Training Institutes of the state (such as </a:t>
            </a:r>
            <a:r>
              <a:rPr lang="en-IN" sz="2400" dirty="0" smtClean="0"/>
              <a:t>HIRD/MRMI/SCERT</a:t>
            </a:r>
            <a:r>
              <a:rPr lang="en-IN" sz="2400" dirty="0"/>
              <a:t>/ PTS, DIETS &amp; others</a:t>
            </a:r>
            <a:r>
              <a:rPr lang="en-IN" sz="2400" dirty="0" smtClean="0"/>
              <a:t>).</a:t>
            </a:r>
            <a:endParaRPr lang="en-IN" sz="2400" dirty="0"/>
          </a:p>
          <a:p>
            <a:pPr algn="just">
              <a:buFont typeface="Wingdings" pitchFamily="2" charset="2"/>
              <a:buChar char="Ø"/>
            </a:pPr>
            <a:r>
              <a:rPr lang="en-IN" sz="2400" dirty="0"/>
              <a:t>Conducting awareness WORKSHOP for the competency based </a:t>
            </a:r>
            <a:r>
              <a:rPr lang="en-IN" sz="2400" dirty="0" smtClean="0"/>
              <a:t>Human </a:t>
            </a:r>
            <a:r>
              <a:rPr lang="en-IN" sz="2400" dirty="0"/>
              <a:t>Resource </a:t>
            </a:r>
            <a:r>
              <a:rPr lang="en-IN" sz="2400" dirty="0" smtClean="0"/>
              <a:t>Management. </a:t>
            </a:r>
          </a:p>
          <a:p>
            <a:pPr algn="just">
              <a:buFont typeface="Wingdings" pitchFamily="2" charset="2"/>
              <a:buChar char="Ø"/>
            </a:pPr>
            <a:r>
              <a:rPr lang="en-IN" sz="2400" dirty="0" smtClean="0"/>
              <a:t>SETTING </a:t>
            </a:r>
            <a:r>
              <a:rPr lang="en-IN" sz="2400" dirty="0"/>
              <a:t>UP OF </a:t>
            </a:r>
            <a:r>
              <a:rPr lang="en-IN" sz="2400" dirty="0" smtClean="0"/>
              <a:t>Audio/Video </a:t>
            </a:r>
            <a:r>
              <a:rPr lang="en-IN" sz="2400" dirty="0"/>
              <a:t>wing with Studio in HIPA for developing online courses through broadcasting, you-tube channels etc. </a:t>
            </a:r>
          </a:p>
          <a:p>
            <a:pPr algn="just">
              <a:buFont typeface="Wingdings" pitchFamily="2" charset="2"/>
              <a:buChar char="Ø"/>
            </a:pPr>
            <a:r>
              <a:rPr lang="en-IN" sz="2400" dirty="0"/>
              <a:t>Documentation of the good practices and </a:t>
            </a:r>
            <a:r>
              <a:rPr lang="en-IN" sz="2400" dirty="0" smtClean="0"/>
              <a:t>innovations.</a:t>
            </a:r>
            <a:endParaRPr lang="en-IN" sz="2400" dirty="0"/>
          </a:p>
          <a:p>
            <a:pPr algn="just">
              <a:buFont typeface="Wingdings" pitchFamily="2" charset="2"/>
              <a:buChar char="Ø"/>
            </a:pPr>
            <a:r>
              <a:rPr lang="en-IN" sz="2400" dirty="0"/>
              <a:t>Training </a:t>
            </a:r>
            <a:r>
              <a:rPr lang="en-IN" sz="2400" dirty="0" smtClean="0"/>
              <a:t>of Peons </a:t>
            </a:r>
            <a:r>
              <a:rPr lang="en-IN" sz="2400" dirty="0"/>
              <a:t>in coordination with </a:t>
            </a:r>
            <a:r>
              <a:rPr lang="en-IN" sz="2400" dirty="0" smtClean="0"/>
              <a:t>the IHM.</a:t>
            </a:r>
            <a:endParaRPr lang="en-US" sz="2400" dirty="0"/>
          </a:p>
        </p:txBody>
      </p:sp>
    </p:spTree>
    <p:extLst>
      <p:ext uri="{BB962C8B-B14F-4D97-AF65-F5344CB8AC3E}">
        <p14:creationId xmlns:p14="http://schemas.microsoft.com/office/powerpoint/2010/main" xmlns="" val="918429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pPr algn="ctr"/>
            <a:r>
              <a:rPr lang="en-IN" sz="4400" b="1" dirty="0" smtClean="0"/>
              <a:t>Key Features of the Policy</a:t>
            </a:r>
            <a:endParaRPr lang="en-IN" sz="4400" b="1" dirty="0"/>
          </a:p>
        </p:txBody>
      </p:sp>
      <p:sp>
        <p:nvSpPr>
          <p:cNvPr id="3" name="Content Placeholder 2"/>
          <p:cNvSpPr>
            <a:spLocks noGrp="1"/>
          </p:cNvSpPr>
          <p:nvPr>
            <p:ph idx="1"/>
          </p:nvPr>
        </p:nvSpPr>
        <p:spPr>
          <a:xfrm>
            <a:off x="0" y="1371600"/>
            <a:ext cx="9144000" cy="5486400"/>
          </a:xfrm>
        </p:spPr>
        <p:txBody>
          <a:bodyPr>
            <a:normAutofit/>
          </a:bodyPr>
          <a:lstStyle/>
          <a:p>
            <a:pPr algn="just">
              <a:buFont typeface="Wingdings" pitchFamily="2" charset="2"/>
              <a:buChar char="Ø"/>
            </a:pPr>
            <a:endParaRPr lang="en-US" sz="2800" dirty="0" smtClean="0"/>
          </a:p>
          <a:p>
            <a:pPr algn="just">
              <a:buFont typeface="Wingdings" pitchFamily="2" charset="2"/>
              <a:buChar char="Ø"/>
            </a:pPr>
            <a:r>
              <a:rPr lang="en-US" sz="2800" dirty="0" smtClean="0"/>
              <a:t>Building competencies </a:t>
            </a:r>
            <a:r>
              <a:rPr lang="en-US" sz="2800" dirty="0"/>
              <a:t>and skills at each level </a:t>
            </a:r>
            <a:r>
              <a:rPr lang="en-US" sz="2800" dirty="0" smtClean="0"/>
              <a:t>of Civil </a:t>
            </a:r>
            <a:r>
              <a:rPr lang="en-US" sz="2800" dirty="0"/>
              <a:t>Services.</a:t>
            </a:r>
          </a:p>
          <a:p>
            <a:pPr algn="just">
              <a:buFont typeface="Wingdings" pitchFamily="2" charset="2"/>
              <a:buChar char="Ø"/>
            </a:pPr>
            <a:r>
              <a:rPr lang="en-US" sz="2800" dirty="0" smtClean="0"/>
              <a:t>Focus on professional </a:t>
            </a:r>
            <a:r>
              <a:rPr lang="en-US" sz="2800" dirty="0"/>
              <a:t>knowledge </a:t>
            </a:r>
            <a:r>
              <a:rPr lang="en-US" sz="2800" dirty="0" smtClean="0"/>
              <a:t>and skills </a:t>
            </a:r>
            <a:r>
              <a:rPr lang="en-US" sz="2800" dirty="0"/>
              <a:t>needed for better performance of individual and </a:t>
            </a:r>
            <a:r>
              <a:rPr lang="en-US" sz="2800" dirty="0" smtClean="0"/>
              <a:t>organization.</a:t>
            </a:r>
          </a:p>
          <a:p>
            <a:pPr algn="just">
              <a:buFont typeface="Wingdings" pitchFamily="2" charset="2"/>
              <a:buChar char="Ø"/>
            </a:pPr>
            <a:r>
              <a:rPr lang="en-US" sz="2800" dirty="0" smtClean="0"/>
              <a:t>Focus on Ethics, Moral values, Work-life Balance.</a:t>
            </a:r>
          </a:p>
          <a:p>
            <a:pPr algn="just">
              <a:buFont typeface="Wingdings" pitchFamily="2" charset="2"/>
              <a:buChar char="Ø"/>
            </a:pPr>
            <a:r>
              <a:rPr lang="en-US" sz="2800" dirty="0" smtClean="0"/>
              <a:t>Sensitization for professional, </a:t>
            </a:r>
            <a:r>
              <a:rPr lang="en-US" sz="2800" dirty="0" smtClean="0"/>
              <a:t>socio-economic and </a:t>
            </a:r>
            <a:r>
              <a:rPr lang="en-US" sz="2800" dirty="0"/>
              <a:t>political environment in which work is </a:t>
            </a:r>
            <a:r>
              <a:rPr lang="en-US" sz="2800" dirty="0" smtClean="0"/>
              <a:t>done</a:t>
            </a:r>
            <a:r>
              <a:rPr lang="en-IN" sz="2800" dirty="0" smtClean="0"/>
              <a:t>.</a:t>
            </a:r>
          </a:p>
          <a:p>
            <a:pPr algn="just">
              <a:buFont typeface="Wingdings" pitchFamily="2" charset="2"/>
              <a:buChar char="Ø"/>
            </a:pPr>
            <a:r>
              <a:rPr lang="en-IN" sz="2800" dirty="0" smtClean="0"/>
              <a:t>Encourages foreign training and Training in the other states for better exposure of Best Practices and latest inputs.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2057400"/>
          </a:xfrm>
        </p:spPr>
        <p:txBody>
          <a:bodyPr anchor="ctr">
            <a:noAutofit/>
          </a:bodyPr>
          <a:lstStyle/>
          <a:p>
            <a:pPr algn="just"/>
            <a:r>
              <a:rPr lang="en-IN" sz="4000" b="1" dirty="0" smtClean="0"/>
              <a:t/>
            </a:r>
            <a:br>
              <a:rPr lang="en-IN" sz="4000" b="1" dirty="0" smtClean="0"/>
            </a:br>
            <a:r>
              <a:rPr lang="en-IN" sz="4000" b="1" dirty="0" smtClean="0"/>
              <a:t>Power &amp; Procedure for the Amendment in the State Training Policy</a:t>
            </a:r>
            <a:endParaRPr lang="en-US" sz="4400" b="1" dirty="0"/>
          </a:p>
        </p:txBody>
      </p:sp>
      <p:sp>
        <p:nvSpPr>
          <p:cNvPr id="3" name="Content Placeholder 2"/>
          <p:cNvSpPr>
            <a:spLocks noGrp="1"/>
          </p:cNvSpPr>
          <p:nvPr>
            <p:ph idx="1"/>
          </p:nvPr>
        </p:nvSpPr>
        <p:spPr>
          <a:xfrm>
            <a:off x="0" y="2057400"/>
            <a:ext cx="9144000" cy="4267200"/>
          </a:xfrm>
        </p:spPr>
        <p:txBody>
          <a:bodyPr/>
          <a:lstStyle/>
          <a:p>
            <a:pPr algn="just"/>
            <a:endParaRPr lang="en-US" dirty="0" smtClean="0"/>
          </a:p>
          <a:p>
            <a:pPr algn="just">
              <a:buFont typeface="Wingdings" pitchFamily="2" charset="2"/>
              <a:buChar char="Ø"/>
            </a:pPr>
            <a:r>
              <a:rPr lang="en-US" sz="2800" dirty="0" smtClean="0"/>
              <a:t>Change in duration  </a:t>
            </a:r>
            <a:r>
              <a:rPr lang="en-US" sz="2800" dirty="0"/>
              <a:t>of </a:t>
            </a:r>
            <a:r>
              <a:rPr lang="en-US" sz="2800" dirty="0" smtClean="0"/>
              <a:t> </a:t>
            </a:r>
            <a:r>
              <a:rPr lang="en-US" sz="2800" dirty="0"/>
              <a:t>Induction &amp; </a:t>
            </a:r>
            <a:r>
              <a:rPr lang="en-US" sz="2800" dirty="0" smtClean="0"/>
              <a:t>Mid–Term </a:t>
            </a:r>
            <a:r>
              <a:rPr lang="en-US" sz="2800" dirty="0"/>
              <a:t>trainings, giving </a:t>
            </a:r>
            <a:r>
              <a:rPr lang="en-US" sz="2800" dirty="0" smtClean="0"/>
              <a:t>responsibility regarding a specific training program/procedure/function - Competent Authority - CS </a:t>
            </a:r>
            <a:r>
              <a:rPr lang="en-US" sz="2800" dirty="0"/>
              <a:t>to Government of </a:t>
            </a:r>
            <a:r>
              <a:rPr lang="en-US" sz="2800" dirty="0" smtClean="0"/>
              <a:t>Haryana.</a:t>
            </a:r>
          </a:p>
          <a:p>
            <a:pPr algn="just">
              <a:buFont typeface="Wingdings" pitchFamily="2" charset="2"/>
              <a:buChar char="Ø"/>
            </a:pPr>
            <a:endParaRPr lang="en-IN" sz="2800" dirty="0"/>
          </a:p>
          <a:p>
            <a:pPr lvl="0" algn="just">
              <a:buFont typeface="Wingdings" pitchFamily="2" charset="2"/>
              <a:buChar char="Ø"/>
            </a:pPr>
            <a:r>
              <a:rPr lang="en-US" sz="2800" dirty="0"/>
              <a:t>For changing any of the basic structure of the policy on recommendation of </a:t>
            </a:r>
            <a:r>
              <a:rPr lang="en-US" sz="2800" dirty="0" smtClean="0"/>
              <a:t>the State Training </a:t>
            </a:r>
            <a:r>
              <a:rPr lang="en-US" sz="2800" dirty="0"/>
              <a:t>Council, approval of the Hon’ble Chief Minister will be required. </a:t>
            </a:r>
            <a:endParaRPr lang="en-IN" sz="2800" dirty="0"/>
          </a:p>
          <a:p>
            <a:endParaRPr lang="en-US" dirty="0"/>
          </a:p>
        </p:txBody>
      </p:sp>
    </p:spTree>
    <p:extLst>
      <p:ext uri="{BB962C8B-B14F-4D97-AF65-F5344CB8AC3E}">
        <p14:creationId xmlns:p14="http://schemas.microsoft.com/office/powerpoint/2010/main" xmlns="" val="1491027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pPr algn="ctr"/>
            <a:r>
              <a:rPr lang="en-US" sz="4400" b="1" dirty="0" smtClean="0"/>
              <a:t>State Training Policy</a:t>
            </a:r>
            <a:endParaRPr lang="en-US" sz="4400" b="1" dirty="0"/>
          </a:p>
        </p:txBody>
      </p:sp>
      <p:sp>
        <p:nvSpPr>
          <p:cNvPr id="3" name="Content Placeholder 2"/>
          <p:cNvSpPr>
            <a:spLocks noGrp="1"/>
          </p:cNvSpPr>
          <p:nvPr>
            <p:ph idx="1"/>
          </p:nvPr>
        </p:nvSpPr>
        <p:spPr>
          <a:xfrm>
            <a:off x="0" y="1935480"/>
            <a:ext cx="9144000" cy="4922520"/>
          </a:xfrm>
        </p:spPr>
        <p:txBody>
          <a:bodyPr>
            <a:normAutofit/>
          </a:bodyPr>
          <a:lstStyle/>
          <a:p>
            <a:pPr algn="ctr">
              <a:buNone/>
            </a:pPr>
            <a:endParaRPr lang="en-US" sz="4000" b="1" dirty="0" smtClean="0"/>
          </a:p>
          <a:p>
            <a:pPr algn="ctr">
              <a:buNone/>
            </a:pPr>
            <a:endParaRPr lang="en-US" sz="4000" b="1" dirty="0" smtClean="0"/>
          </a:p>
          <a:p>
            <a:pPr algn="ctr">
              <a:buNone/>
            </a:pPr>
            <a:r>
              <a:rPr lang="en-US" sz="4400" b="1" dirty="0" smtClean="0"/>
              <a:t>Thank You</a:t>
            </a:r>
            <a:endParaRPr lang="en-US" sz="4400" b="1" dirty="0"/>
          </a:p>
        </p:txBody>
      </p:sp>
    </p:spTree>
    <p:extLst>
      <p:ext uri="{BB962C8B-B14F-4D97-AF65-F5344CB8AC3E}">
        <p14:creationId xmlns:p14="http://schemas.microsoft.com/office/powerpoint/2010/main" xmlns="" val="3521822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rmAutofit/>
          </a:bodyPr>
          <a:lstStyle/>
          <a:p>
            <a:pPr algn="ctr"/>
            <a:r>
              <a:rPr lang="en-US" sz="4400" b="1" dirty="0" smtClean="0"/>
              <a:t>Haryana State Training Policy</a:t>
            </a:r>
            <a:endParaRPr lang="en-IN" sz="4400" b="1" dirty="0"/>
          </a:p>
        </p:txBody>
      </p:sp>
      <p:sp>
        <p:nvSpPr>
          <p:cNvPr id="3" name="Content Placeholder 2"/>
          <p:cNvSpPr>
            <a:spLocks noGrp="1"/>
          </p:cNvSpPr>
          <p:nvPr>
            <p:ph idx="1"/>
          </p:nvPr>
        </p:nvSpPr>
        <p:spPr>
          <a:xfrm>
            <a:off x="0" y="1935480"/>
            <a:ext cx="9144000" cy="4922520"/>
          </a:xfrm>
        </p:spPr>
        <p:txBody>
          <a:bodyPr/>
          <a:lstStyle/>
          <a:p>
            <a:pPr algn="just">
              <a:buFont typeface="Wingdings" pitchFamily="2" charset="2"/>
              <a:buChar char="Ø"/>
            </a:pPr>
            <a:r>
              <a:rPr lang="en-IN" sz="2800" dirty="0" smtClean="0"/>
              <a:t>Haryana State Training Policy 2020 approved by the Council of Ministers on 6</a:t>
            </a:r>
            <a:r>
              <a:rPr lang="en-IN" sz="2800" baseline="30000" dirty="0" smtClean="0"/>
              <a:t>th</a:t>
            </a:r>
            <a:r>
              <a:rPr lang="en-IN" sz="2800" dirty="0" smtClean="0"/>
              <a:t> July 2020.</a:t>
            </a:r>
          </a:p>
          <a:p>
            <a:pPr algn="just">
              <a:buFont typeface="Wingdings" pitchFamily="2" charset="2"/>
              <a:buChar char="Ø"/>
            </a:pPr>
            <a:r>
              <a:rPr lang="en-IN" sz="2800" dirty="0" smtClean="0"/>
              <a:t>Mandate- “</a:t>
            </a:r>
            <a:r>
              <a:rPr lang="en-IN" sz="2800" b="1" dirty="0" smtClean="0"/>
              <a:t>Training for All</a:t>
            </a:r>
            <a:r>
              <a:rPr lang="en-IN" sz="2800" dirty="0" smtClean="0"/>
              <a:t>’’.</a:t>
            </a:r>
          </a:p>
          <a:p>
            <a:pPr algn="just">
              <a:buFont typeface="Wingdings" pitchFamily="2" charset="2"/>
              <a:buChar char="Ø"/>
            </a:pPr>
            <a:r>
              <a:rPr lang="en-IN" sz="2800" dirty="0" smtClean="0"/>
              <a:t>Provides for necessary Infrastructure, Institutions and  </a:t>
            </a:r>
            <a:r>
              <a:rPr lang="en-IN" sz="2800" dirty="0"/>
              <a:t>P</a:t>
            </a:r>
            <a:r>
              <a:rPr lang="en-IN" sz="2800" dirty="0" smtClean="0"/>
              <a:t>ersonnel, Budget. </a:t>
            </a:r>
          </a:p>
          <a:p>
            <a:pPr algn="just">
              <a:buFont typeface="Wingdings" pitchFamily="2" charset="2"/>
              <a:buChar char="Ø"/>
            </a:pPr>
            <a:r>
              <a:rPr lang="en-IN" sz="2800" dirty="0" smtClean="0"/>
              <a:t>Minimum one training for five days once in five years for each employee. </a:t>
            </a:r>
          </a:p>
          <a:p>
            <a:pPr algn="just">
              <a:buFont typeface="Wingdings" pitchFamily="2" charset="2"/>
              <a:buChar char="Ø"/>
            </a:pPr>
            <a:r>
              <a:rPr lang="en-IN" sz="2800" dirty="0" smtClean="0"/>
              <a:t>Completing first cycle of training for all employees in  three years.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chor="b">
            <a:normAutofit/>
          </a:bodyPr>
          <a:lstStyle/>
          <a:p>
            <a:pPr algn="ctr"/>
            <a:r>
              <a:rPr lang="en-US" sz="4400" b="1" dirty="0" smtClean="0"/>
              <a:t>Objectives of Policy</a:t>
            </a:r>
            <a:endParaRPr lang="en-US" sz="4400" b="1" dirty="0"/>
          </a:p>
        </p:txBody>
      </p:sp>
      <p:sp>
        <p:nvSpPr>
          <p:cNvPr id="3" name="Content Placeholder 2"/>
          <p:cNvSpPr>
            <a:spLocks noGrp="1"/>
          </p:cNvSpPr>
          <p:nvPr>
            <p:ph idx="1"/>
          </p:nvPr>
        </p:nvSpPr>
        <p:spPr>
          <a:xfrm>
            <a:off x="0" y="1447800"/>
            <a:ext cx="9144000" cy="5410200"/>
          </a:xfrm>
        </p:spPr>
        <p:txBody>
          <a:bodyPr>
            <a:normAutofit/>
          </a:bodyPr>
          <a:lstStyle/>
          <a:p>
            <a:pPr algn="just">
              <a:buFont typeface="Wingdings" pitchFamily="2" charset="2"/>
              <a:buChar char="Ø"/>
            </a:pPr>
            <a:r>
              <a:rPr lang="en-US" sz="2800" dirty="0" smtClean="0"/>
              <a:t>To develop a professional</a:t>
            </a:r>
            <a:r>
              <a:rPr lang="en-US" sz="2800" dirty="0"/>
              <a:t>, </a:t>
            </a:r>
            <a:r>
              <a:rPr lang="en-US" sz="2800" dirty="0" smtClean="0"/>
              <a:t>impartial, efficient &amp; responsive civil service.</a:t>
            </a:r>
          </a:p>
          <a:p>
            <a:pPr algn="just">
              <a:buFont typeface="Wingdings" pitchFamily="2" charset="2"/>
              <a:buChar char="Ø"/>
            </a:pPr>
            <a:r>
              <a:rPr lang="en-US" sz="2800" dirty="0" smtClean="0"/>
              <a:t>To ensure that all levels of civil services are given adequate attention.</a:t>
            </a:r>
          </a:p>
          <a:p>
            <a:pPr lvl="0" algn="just">
              <a:buFont typeface="Wingdings" pitchFamily="2" charset="2"/>
              <a:buChar char="Ø"/>
            </a:pPr>
            <a:r>
              <a:rPr lang="en-US" sz="2800" dirty="0" smtClean="0"/>
              <a:t>To inculcate ethical </a:t>
            </a:r>
            <a:r>
              <a:rPr lang="en-US" sz="2800" dirty="0"/>
              <a:t>values, </a:t>
            </a:r>
            <a:r>
              <a:rPr lang="en-US" sz="2800" dirty="0" smtClean="0"/>
              <a:t>positive attitude</a:t>
            </a:r>
            <a:r>
              <a:rPr lang="en-US" sz="2800" dirty="0"/>
              <a:t>, commitment to work and empathy towards vulnerable sections of </a:t>
            </a:r>
            <a:r>
              <a:rPr lang="en-US" sz="2800" dirty="0" smtClean="0"/>
              <a:t>society</a:t>
            </a:r>
            <a:r>
              <a:rPr lang="en-IN" sz="2800" dirty="0" smtClean="0"/>
              <a:t>.</a:t>
            </a:r>
            <a:endParaRPr lang="en-IN" sz="2800" dirty="0"/>
          </a:p>
          <a:p>
            <a:pPr lvl="0" algn="just">
              <a:buFont typeface="Wingdings" pitchFamily="2" charset="2"/>
              <a:buChar char="Ø"/>
            </a:pPr>
            <a:r>
              <a:rPr lang="en-IN" sz="2800" dirty="0"/>
              <a:t>To promote organizational responsibility, commitment and </a:t>
            </a:r>
            <a:r>
              <a:rPr lang="en-IN" sz="2800" dirty="0" smtClean="0"/>
              <a:t>accountability.</a:t>
            </a:r>
            <a:endParaRPr lang="en-US" sz="2800" dirty="0" smtClean="0"/>
          </a:p>
          <a:p>
            <a:pPr algn="just">
              <a:buFont typeface="Wingdings" pitchFamily="2" charset="2"/>
              <a:buChar char="Ø"/>
            </a:pPr>
            <a:r>
              <a:rPr lang="en-US" sz="2800" dirty="0" smtClean="0"/>
              <a:t>To impart  knowledge, skills and attitude for effective performance.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chor="b">
            <a:normAutofit/>
          </a:bodyPr>
          <a:lstStyle/>
          <a:p>
            <a:pPr algn="ctr"/>
            <a:r>
              <a:rPr lang="en-US" sz="4400" b="1" dirty="0"/>
              <a:t>Objectives of </a:t>
            </a:r>
            <a:r>
              <a:rPr lang="en-US" sz="4400" b="1" dirty="0" smtClean="0"/>
              <a:t>Policy</a:t>
            </a:r>
            <a:endParaRPr lang="en-IN" sz="4400" b="1" dirty="0"/>
          </a:p>
        </p:txBody>
      </p:sp>
      <p:sp>
        <p:nvSpPr>
          <p:cNvPr id="3" name="Content Placeholder 2"/>
          <p:cNvSpPr>
            <a:spLocks noGrp="1"/>
          </p:cNvSpPr>
          <p:nvPr>
            <p:ph idx="1"/>
          </p:nvPr>
        </p:nvSpPr>
        <p:spPr>
          <a:xfrm>
            <a:off x="0" y="1600200"/>
            <a:ext cx="9144000" cy="5257800"/>
          </a:xfrm>
        </p:spPr>
        <p:txBody>
          <a:bodyPr>
            <a:normAutofit/>
          </a:bodyPr>
          <a:lstStyle/>
          <a:p>
            <a:pPr lvl="0" algn="just">
              <a:buFont typeface="Wingdings" pitchFamily="2" charset="2"/>
              <a:buChar char="Ø"/>
            </a:pPr>
            <a:r>
              <a:rPr lang="en-IN" sz="2800" dirty="0"/>
              <a:t>To identify the gaps in the competency levels of individuals and organizations and  use training as an effective tool for bridging the competency gaps for their current and future roles. </a:t>
            </a:r>
            <a:endParaRPr lang="en-IN" sz="2800" dirty="0" smtClean="0"/>
          </a:p>
          <a:p>
            <a:pPr algn="just">
              <a:buFont typeface="Wingdings" pitchFamily="2" charset="2"/>
              <a:buChar char="Ø"/>
            </a:pPr>
            <a:r>
              <a:rPr lang="en-IN" sz="2800" dirty="0"/>
              <a:t>To establish a link between the career progression of employees and capacity building</a:t>
            </a:r>
            <a:r>
              <a:rPr lang="en-IN" sz="2800" dirty="0" smtClean="0"/>
              <a:t>.</a:t>
            </a:r>
            <a:endParaRPr lang="en-IN" sz="2800" dirty="0"/>
          </a:p>
          <a:p>
            <a:pPr algn="just">
              <a:buFont typeface="Wingdings" pitchFamily="2" charset="2"/>
              <a:buChar char="Ø"/>
            </a:pPr>
            <a:r>
              <a:rPr lang="en-IN" sz="2800" dirty="0" smtClean="0"/>
              <a:t>To impart necessary skills to citizens as well as civil society organizations and to bring about attitudinal changes among them so that they can become partners in the development process of the </a:t>
            </a:r>
            <a:r>
              <a:rPr lang="en-IN" sz="2800" dirty="0" smtClean="0"/>
              <a:t>State.</a:t>
            </a:r>
            <a:endParaRPr lang="en-IN" sz="2800" dirty="0" smtClean="0"/>
          </a:p>
          <a:p>
            <a:pPr algn="just">
              <a:buFont typeface="Wingdings" pitchFamily="2" charset="2"/>
              <a:buChar char="Ø"/>
            </a:pPr>
            <a:r>
              <a:rPr lang="en-IN" sz="2800" dirty="0" smtClean="0"/>
              <a:t>To </a:t>
            </a:r>
            <a:r>
              <a:rPr lang="en-IN" sz="2800" dirty="0"/>
              <a:t>build a society  sensitive  towards  social </a:t>
            </a:r>
            <a:r>
              <a:rPr lang="en-IN" sz="2800" dirty="0" smtClean="0"/>
              <a:t>issues.</a:t>
            </a:r>
            <a:endParaRPr lang="en-IN"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algn="ctr"/>
            <a:r>
              <a:rPr lang="en-US" sz="4400" b="1" dirty="0"/>
              <a:t>Training Target</a:t>
            </a:r>
          </a:p>
        </p:txBody>
      </p:sp>
      <p:sp>
        <p:nvSpPr>
          <p:cNvPr id="3" name="Content Placeholder 2"/>
          <p:cNvSpPr>
            <a:spLocks noGrp="1"/>
          </p:cNvSpPr>
          <p:nvPr>
            <p:ph idx="1"/>
          </p:nvPr>
        </p:nvSpPr>
        <p:spPr>
          <a:xfrm>
            <a:off x="0" y="1676400"/>
            <a:ext cx="9144000" cy="5181600"/>
          </a:xfrm>
        </p:spPr>
        <p:txBody>
          <a:bodyPr>
            <a:normAutofit/>
          </a:bodyPr>
          <a:lstStyle/>
          <a:p>
            <a:pPr algn="just">
              <a:buFont typeface="Wingdings" pitchFamily="2" charset="2"/>
              <a:buChar char="Ø"/>
            </a:pPr>
            <a:endParaRPr lang="en-IN" sz="1400" dirty="0" smtClean="0"/>
          </a:p>
          <a:p>
            <a:pPr algn="just">
              <a:buFont typeface="Wingdings" pitchFamily="2" charset="2"/>
              <a:buChar char="Ø"/>
            </a:pPr>
            <a:r>
              <a:rPr lang="en-IN" sz="2800" dirty="0" smtClean="0"/>
              <a:t>All Employees of Government of Haryana. </a:t>
            </a:r>
          </a:p>
          <a:p>
            <a:pPr algn="just">
              <a:buFont typeface="Wingdings" pitchFamily="2" charset="2"/>
              <a:buChar char="Ø"/>
            </a:pPr>
            <a:r>
              <a:rPr lang="en-IN" sz="2800" dirty="0" smtClean="0"/>
              <a:t>State undertakings.</a:t>
            </a:r>
          </a:p>
          <a:p>
            <a:pPr algn="just">
              <a:buFont typeface="Wingdings" pitchFamily="2" charset="2"/>
              <a:buChar char="Ø"/>
            </a:pPr>
            <a:r>
              <a:rPr lang="en-IN" sz="2800" dirty="0" smtClean="0"/>
              <a:t>State funded co-operative institutions. </a:t>
            </a:r>
          </a:p>
          <a:p>
            <a:pPr algn="just">
              <a:buFont typeface="Wingdings" pitchFamily="2" charset="2"/>
              <a:buChar char="Ø"/>
            </a:pPr>
            <a:r>
              <a:rPr lang="en-IN" sz="2800" dirty="0" smtClean="0"/>
              <a:t> Elected representatives of </a:t>
            </a:r>
            <a:r>
              <a:rPr lang="en-IN" sz="2800" dirty="0" err="1" smtClean="0"/>
              <a:t>Panchayati</a:t>
            </a:r>
            <a:r>
              <a:rPr lang="en-IN" sz="2800" dirty="0" smtClean="0"/>
              <a:t> Raj Institutions </a:t>
            </a:r>
            <a:r>
              <a:rPr lang="en-IN" sz="2800" dirty="0"/>
              <a:t>&amp;</a:t>
            </a:r>
            <a:r>
              <a:rPr lang="en-IN" sz="2800" dirty="0" smtClean="0"/>
              <a:t> Local </a:t>
            </a:r>
            <a:r>
              <a:rPr lang="en-IN" sz="2800" dirty="0" smtClean="0"/>
              <a:t>Bodies.</a:t>
            </a:r>
            <a:endParaRPr lang="en-IN" sz="2800" dirty="0" smtClean="0"/>
          </a:p>
          <a:p>
            <a:pPr algn="just">
              <a:buFont typeface="Wingdings" pitchFamily="2" charset="2"/>
              <a:buChar char="Ø"/>
            </a:pPr>
            <a:r>
              <a:rPr lang="en-IN" sz="2800" dirty="0" smtClean="0"/>
              <a:t>Civil Society </a:t>
            </a:r>
            <a:r>
              <a:rPr lang="en-IN" sz="2800" dirty="0" smtClean="0"/>
              <a:t>Organizations.  </a:t>
            </a:r>
            <a:endParaRPr lang="en-US" sz="2800" dirty="0" smtClean="0"/>
          </a:p>
          <a:p>
            <a:pPr algn="just">
              <a:buFont typeface="Wingdings" pitchFamily="2" charset="2"/>
              <a:buChar char="Ø"/>
            </a:pPr>
            <a:r>
              <a:rPr lang="en-US" sz="2800" dirty="0" smtClean="0"/>
              <a:t>Priority </a:t>
            </a:r>
            <a:r>
              <a:rPr lang="en-US" sz="2800" dirty="0"/>
              <a:t>will be given to </a:t>
            </a:r>
            <a:r>
              <a:rPr lang="en-US" sz="2800" dirty="0" smtClean="0"/>
              <a:t>training front‐line staff.</a:t>
            </a:r>
          </a:p>
          <a:p>
            <a:pPr algn="just">
              <a:buFont typeface="Wingdings" pitchFamily="2" charset="2"/>
              <a:buChar char="Ø"/>
            </a:pPr>
            <a:r>
              <a:rPr lang="en-US" sz="2800" dirty="0" smtClean="0"/>
              <a:t>Customer Orientation as </a:t>
            </a:r>
            <a:r>
              <a:rPr lang="en-US" sz="2800" dirty="0"/>
              <a:t>well as quality of </a:t>
            </a:r>
            <a:r>
              <a:rPr lang="en-US" sz="2800" dirty="0" smtClean="0"/>
              <a:t>Service Delivery.</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4400" b="1" dirty="0" smtClean="0"/>
              <a:t>Training Frequency </a:t>
            </a:r>
            <a:endParaRPr lang="en-US" sz="4400" b="1" dirty="0"/>
          </a:p>
        </p:txBody>
      </p:sp>
      <p:sp>
        <p:nvSpPr>
          <p:cNvPr id="3" name="Content Placeholder 2"/>
          <p:cNvSpPr>
            <a:spLocks noGrp="1"/>
          </p:cNvSpPr>
          <p:nvPr>
            <p:ph idx="1"/>
          </p:nvPr>
        </p:nvSpPr>
        <p:spPr>
          <a:xfrm>
            <a:off x="0" y="1295400"/>
            <a:ext cx="9144000" cy="4922520"/>
          </a:xfrm>
        </p:spPr>
        <p:txBody>
          <a:bodyPr>
            <a:normAutofit/>
          </a:bodyPr>
          <a:lstStyle/>
          <a:p>
            <a:pPr algn="just">
              <a:buFont typeface="Wingdings" pitchFamily="2" charset="2"/>
              <a:buChar char="Ø"/>
            </a:pPr>
            <a:r>
              <a:rPr lang="en-US" sz="2800" dirty="0"/>
              <a:t>To equip civil servants with the competencies for their current or future jobs</a:t>
            </a:r>
            <a:r>
              <a:rPr lang="en-US" sz="2800" dirty="0" smtClean="0"/>
              <a:t>.</a:t>
            </a:r>
          </a:p>
          <a:p>
            <a:pPr algn="just">
              <a:buFont typeface="Wingdings" pitchFamily="2" charset="2"/>
              <a:buChar char="Ø"/>
            </a:pPr>
            <a:endParaRPr lang="en-US" sz="2800" dirty="0" smtClean="0"/>
          </a:p>
          <a:p>
            <a:pPr algn="just">
              <a:buFont typeface="Wingdings" pitchFamily="2" charset="2"/>
              <a:buChar char="Ø"/>
            </a:pPr>
            <a:r>
              <a:rPr lang="en-US" sz="2800" dirty="0" smtClean="0"/>
              <a:t> Training </a:t>
            </a:r>
            <a:r>
              <a:rPr lang="en-US" sz="2800" dirty="0"/>
              <a:t>will be imparted:</a:t>
            </a:r>
          </a:p>
          <a:p>
            <a:pPr lvl="1" algn="just">
              <a:buFont typeface="Wingdings" pitchFamily="2" charset="2"/>
              <a:buChar char="§"/>
            </a:pPr>
            <a:r>
              <a:rPr lang="en-US" sz="2800" dirty="0" smtClean="0"/>
              <a:t> </a:t>
            </a:r>
            <a:r>
              <a:rPr lang="en-US" sz="2800" dirty="0"/>
              <a:t>At the time of </a:t>
            </a:r>
            <a:r>
              <a:rPr lang="en-US" sz="2800" dirty="0" smtClean="0"/>
              <a:t> </a:t>
            </a:r>
            <a:r>
              <a:rPr lang="en-US" sz="2800" b="1" dirty="0"/>
              <a:t>entry</a:t>
            </a:r>
            <a:r>
              <a:rPr lang="en-US" sz="2800" dirty="0"/>
              <a:t> into </a:t>
            </a:r>
            <a:r>
              <a:rPr lang="en-US" sz="2800" dirty="0" smtClean="0"/>
              <a:t>service.</a:t>
            </a:r>
          </a:p>
          <a:p>
            <a:pPr lvl="1" algn="just">
              <a:buFont typeface="Wingdings" pitchFamily="2" charset="2"/>
              <a:buChar char="§"/>
            </a:pPr>
            <a:r>
              <a:rPr lang="en-US" sz="2800" dirty="0" smtClean="0"/>
              <a:t> At the time of </a:t>
            </a:r>
            <a:r>
              <a:rPr lang="en-US" sz="2800" b="1" dirty="0" smtClean="0"/>
              <a:t>promotion.</a:t>
            </a:r>
            <a:endParaRPr lang="en-US" sz="2800" b="1" dirty="0"/>
          </a:p>
          <a:p>
            <a:pPr lvl="1" algn="just">
              <a:buFont typeface="Wingdings" pitchFamily="2" charset="2"/>
              <a:buChar char="§"/>
            </a:pPr>
            <a:r>
              <a:rPr lang="en-US" sz="2800" dirty="0" smtClean="0"/>
              <a:t> </a:t>
            </a:r>
            <a:r>
              <a:rPr lang="en-US" sz="2800" dirty="0"/>
              <a:t>At</a:t>
            </a:r>
            <a:r>
              <a:rPr lang="en-US" sz="2800" b="1" dirty="0"/>
              <a:t> appropriate intervals </a:t>
            </a:r>
            <a:r>
              <a:rPr lang="en-US" sz="2800" dirty="0"/>
              <a:t>in the course of their </a:t>
            </a:r>
            <a:r>
              <a:rPr lang="en-US" sz="2800" dirty="0" smtClean="0"/>
              <a:t>careers.</a:t>
            </a:r>
          </a:p>
          <a:p>
            <a:pPr lvl="1" algn="just">
              <a:buFont typeface="Wingdings" pitchFamily="2" charset="2"/>
              <a:buChar char="§"/>
            </a:pPr>
            <a:r>
              <a:rPr lang="en-US" sz="2800" dirty="0" smtClean="0"/>
              <a:t>Each employee </a:t>
            </a:r>
            <a:r>
              <a:rPr lang="en-US" sz="2800" b="1" dirty="0" smtClean="0"/>
              <a:t>at least once in five years.</a:t>
            </a:r>
            <a:endParaRPr lang="en-US" sz="2800" b="1" dirty="0"/>
          </a:p>
          <a:p>
            <a:pPr algn="just"/>
            <a:endParaRPr lang="en-US" sz="2800" b="1" dirty="0"/>
          </a:p>
        </p:txBody>
      </p:sp>
    </p:spTree>
    <p:extLst>
      <p:ext uri="{BB962C8B-B14F-4D97-AF65-F5344CB8AC3E}">
        <p14:creationId xmlns:p14="http://schemas.microsoft.com/office/powerpoint/2010/main" xmlns="" val="1167121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chor="ctr">
            <a:noAutofit/>
          </a:bodyPr>
          <a:lstStyle/>
          <a:p>
            <a:pPr algn="ctr"/>
            <a:r>
              <a:rPr lang="en-IN" sz="4400" b="1" dirty="0" smtClean="0"/>
              <a:t/>
            </a:r>
            <a:br>
              <a:rPr lang="en-IN" sz="4400" b="1" dirty="0" smtClean="0"/>
            </a:br>
            <a:r>
              <a:rPr lang="en-IN" sz="4400" b="1" dirty="0" smtClean="0"/>
              <a:t>Induction Training</a:t>
            </a:r>
            <a:r>
              <a:rPr lang="en-IN" sz="2800" b="1" dirty="0" smtClean="0"/>
              <a:t/>
            </a:r>
            <a:br>
              <a:rPr lang="en-IN" sz="2800" b="1" dirty="0" smtClean="0"/>
            </a:br>
            <a:r>
              <a:rPr lang="en-IN" sz="2800" dirty="0" smtClean="0"/>
              <a:t/>
            </a:r>
            <a:br>
              <a:rPr lang="en-IN" sz="2800" dirty="0" smtClean="0"/>
            </a:br>
            <a:endParaRPr lang="en-IN" sz="2800" dirty="0"/>
          </a:p>
        </p:txBody>
      </p:sp>
      <p:sp>
        <p:nvSpPr>
          <p:cNvPr id="3" name="Content Placeholder 2"/>
          <p:cNvSpPr>
            <a:spLocks noGrp="1"/>
          </p:cNvSpPr>
          <p:nvPr>
            <p:ph idx="1"/>
          </p:nvPr>
        </p:nvSpPr>
        <p:spPr>
          <a:xfrm>
            <a:off x="0" y="1143000"/>
            <a:ext cx="9144000" cy="5715000"/>
          </a:xfrm>
        </p:spPr>
        <p:txBody>
          <a:bodyPr>
            <a:noAutofit/>
          </a:bodyPr>
          <a:lstStyle/>
          <a:p>
            <a:pPr lvl="0" algn="just">
              <a:buFont typeface="Wingdings" pitchFamily="2" charset="2"/>
              <a:buChar char="Ø"/>
            </a:pPr>
            <a:endParaRPr lang="en-IN" dirty="0" smtClean="0"/>
          </a:p>
          <a:p>
            <a:pPr lvl="0" algn="just">
              <a:buFont typeface="Wingdings" pitchFamily="2" charset="2"/>
              <a:buChar char="Ø"/>
            </a:pPr>
            <a:r>
              <a:rPr lang="en-IN" dirty="0" smtClean="0"/>
              <a:t>Joint FC for HCS &amp; Allied: </a:t>
            </a:r>
            <a:r>
              <a:rPr lang="en-IN" b="1" dirty="0" smtClean="0"/>
              <a:t>Six Weeks + One.</a:t>
            </a:r>
          </a:p>
          <a:p>
            <a:pPr lvl="0" algn="just">
              <a:buFont typeface="Wingdings" pitchFamily="2" charset="2"/>
              <a:buChar char="Ø"/>
            </a:pPr>
            <a:r>
              <a:rPr lang="en-IN" dirty="0" smtClean="0"/>
              <a:t>Haryana Civil Service officers: </a:t>
            </a:r>
            <a:r>
              <a:rPr lang="en-IN" b="1" dirty="0" smtClean="0"/>
              <a:t>One Year. </a:t>
            </a:r>
            <a:r>
              <a:rPr lang="en-IN" dirty="0" smtClean="0"/>
              <a:t> </a:t>
            </a:r>
          </a:p>
          <a:p>
            <a:pPr lvl="0" algn="just">
              <a:buFont typeface="Wingdings" pitchFamily="2" charset="2"/>
              <a:buChar char="Ø"/>
            </a:pPr>
            <a:r>
              <a:rPr lang="en-IN" dirty="0" smtClean="0"/>
              <a:t>Other Group A officers: </a:t>
            </a:r>
            <a:r>
              <a:rPr lang="en-IN" b="1" dirty="0" smtClean="0"/>
              <a:t>Six months</a:t>
            </a:r>
            <a:r>
              <a:rPr lang="en-IN" dirty="0" smtClean="0"/>
              <a:t> including on-the-job training.</a:t>
            </a:r>
          </a:p>
          <a:p>
            <a:pPr lvl="0" algn="just">
              <a:buFont typeface="Wingdings" pitchFamily="2" charset="2"/>
              <a:buChar char="Ø"/>
            </a:pPr>
            <a:r>
              <a:rPr lang="en-IN" dirty="0" smtClean="0"/>
              <a:t>Group B officers: </a:t>
            </a:r>
            <a:r>
              <a:rPr lang="en-IN" b="1" dirty="0" smtClean="0"/>
              <a:t>One to</a:t>
            </a:r>
            <a:r>
              <a:rPr lang="en-IN" dirty="0" smtClean="0"/>
              <a:t> </a:t>
            </a:r>
            <a:r>
              <a:rPr lang="en-IN" b="1" dirty="0" smtClean="0"/>
              <a:t>three months</a:t>
            </a:r>
            <a:r>
              <a:rPr lang="en-IN" dirty="0" smtClean="0"/>
              <a:t> including on-the-job training.</a:t>
            </a:r>
          </a:p>
          <a:p>
            <a:pPr lvl="0" algn="just">
              <a:buFont typeface="Wingdings" pitchFamily="2" charset="2"/>
              <a:buChar char="Ø"/>
            </a:pPr>
            <a:r>
              <a:rPr lang="en-IN" dirty="0" smtClean="0"/>
              <a:t>Group C officials: </a:t>
            </a:r>
            <a:r>
              <a:rPr lang="en-IN" b="1" dirty="0" smtClean="0"/>
              <a:t>Four weeks</a:t>
            </a:r>
            <a:r>
              <a:rPr lang="en-IN" dirty="0" smtClean="0"/>
              <a:t> including on-the-job training.</a:t>
            </a:r>
          </a:p>
          <a:p>
            <a:pPr lvl="0" algn="just">
              <a:buFont typeface="Wingdings" pitchFamily="2" charset="2"/>
              <a:buChar char="Ø"/>
            </a:pPr>
            <a:r>
              <a:rPr lang="en-IN" dirty="0" smtClean="0"/>
              <a:t>Group D officials: </a:t>
            </a:r>
            <a:r>
              <a:rPr lang="en-IN" b="1" dirty="0" smtClean="0"/>
              <a:t>Four weeks</a:t>
            </a:r>
            <a:r>
              <a:rPr lang="en-IN" dirty="0" smtClean="0"/>
              <a:t> including on-the-job training. </a:t>
            </a:r>
          </a:p>
          <a:p>
            <a:pPr lvl="0" algn="just">
              <a:buFont typeface="Wingdings" pitchFamily="2" charset="2"/>
              <a:buChar char="Ø"/>
            </a:pPr>
            <a:r>
              <a:rPr lang="en-IN" dirty="0" smtClean="0"/>
              <a:t>IAS officers allotted to Haryana - Practical training in </a:t>
            </a:r>
            <a:r>
              <a:rPr lang="en-IN" b="1" dirty="0" smtClean="0"/>
              <a:t>Revenue</a:t>
            </a:r>
            <a:r>
              <a:rPr lang="en-IN" dirty="0" smtClean="0"/>
              <a:t> along with theoretical training during </a:t>
            </a:r>
            <a:r>
              <a:rPr lang="en-IN" b="1" dirty="0" smtClean="0"/>
              <a:t>Institutional Training- Six Weeks</a:t>
            </a:r>
            <a:r>
              <a:rPr lang="en-IN" b="1" dirty="0" smtClean="0"/>
              <a:t>).</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a:bodyPr>
          <a:lstStyle/>
          <a:p>
            <a:pPr algn="ctr"/>
            <a:r>
              <a:rPr lang="en-US" sz="4400" b="1" dirty="0" smtClean="0"/>
              <a:t>In-Service Training </a:t>
            </a:r>
            <a:endParaRPr lang="en-IN" sz="4400" b="1" dirty="0"/>
          </a:p>
        </p:txBody>
      </p:sp>
      <p:sp>
        <p:nvSpPr>
          <p:cNvPr id="3" name="Content Placeholder 2"/>
          <p:cNvSpPr>
            <a:spLocks noGrp="1"/>
          </p:cNvSpPr>
          <p:nvPr>
            <p:ph idx="1"/>
          </p:nvPr>
        </p:nvSpPr>
        <p:spPr>
          <a:xfrm>
            <a:off x="0" y="1905000"/>
            <a:ext cx="9144000" cy="4953000"/>
          </a:xfrm>
        </p:spPr>
        <p:txBody>
          <a:bodyPr>
            <a:normAutofit/>
          </a:bodyPr>
          <a:lstStyle/>
          <a:p>
            <a:pPr lvl="0" algn="just">
              <a:buFont typeface="Wingdings" pitchFamily="2" charset="2"/>
              <a:buChar char="Ø"/>
            </a:pPr>
            <a:r>
              <a:rPr lang="en-IN" sz="2800" dirty="0" smtClean="0"/>
              <a:t>Suitable &amp; adequate training before or after promotion  including  for those joining  on deputation. </a:t>
            </a:r>
          </a:p>
          <a:p>
            <a:pPr lvl="0" algn="just">
              <a:buFont typeface="Wingdings" pitchFamily="2" charset="2"/>
              <a:buChar char="Ø"/>
            </a:pPr>
            <a:r>
              <a:rPr lang="en-IN" sz="2800" dirty="0" smtClean="0"/>
              <a:t>Refresher Training to all Group A, B and C employees for a period of no less than five days once in every five years.</a:t>
            </a:r>
          </a:p>
          <a:p>
            <a:pPr algn="just">
              <a:buFont typeface="Wingdings" pitchFamily="2" charset="2"/>
              <a:buChar char="Ø"/>
            </a:pPr>
            <a:r>
              <a:rPr lang="en-US" sz="2800" dirty="0" smtClean="0"/>
              <a:t>Need based trainings </a:t>
            </a:r>
            <a:r>
              <a:rPr lang="en-US" sz="2800" dirty="0" smtClean="0"/>
              <a:t>for individuals </a:t>
            </a:r>
            <a:r>
              <a:rPr lang="en-US" sz="2800" dirty="0" smtClean="0"/>
              <a:t>and organizations as and when they arise. </a:t>
            </a:r>
          </a:p>
          <a:p>
            <a:pPr algn="just">
              <a:buFont typeface="Wingdings" pitchFamily="2" charset="2"/>
              <a:buChar char="Ø"/>
            </a:pPr>
            <a:r>
              <a:rPr lang="en-US" sz="2800" dirty="0" smtClean="0"/>
              <a:t>A mix of conventional </a:t>
            </a:r>
            <a:r>
              <a:rPr lang="en-US" sz="2800" dirty="0" smtClean="0"/>
              <a:t>courses, distance </a:t>
            </a:r>
            <a:r>
              <a:rPr lang="en-US" sz="2800" dirty="0" smtClean="0"/>
              <a:t>education      and e-learning. </a:t>
            </a:r>
            <a:endParaRPr lang="en-IN"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pPr algn="ctr"/>
            <a:r>
              <a:rPr lang="en-US" sz="4400" b="1" dirty="0" smtClean="0"/>
              <a:t>In-Service Training </a:t>
            </a:r>
            <a:endParaRPr lang="en-US" sz="4400" b="1" dirty="0"/>
          </a:p>
        </p:txBody>
      </p:sp>
      <p:sp>
        <p:nvSpPr>
          <p:cNvPr id="3" name="Content Placeholder 2"/>
          <p:cNvSpPr>
            <a:spLocks noGrp="1"/>
          </p:cNvSpPr>
          <p:nvPr>
            <p:ph idx="1"/>
          </p:nvPr>
        </p:nvSpPr>
        <p:spPr>
          <a:xfrm>
            <a:off x="0" y="1524000"/>
            <a:ext cx="9144000" cy="4389120"/>
          </a:xfrm>
        </p:spPr>
        <p:txBody>
          <a:bodyPr>
            <a:normAutofit/>
          </a:bodyPr>
          <a:lstStyle/>
          <a:p>
            <a:pPr lvl="0" algn="just">
              <a:buFont typeface="Wingdings" pitchFamily="2" charset="2"/>
              <a:buChar char="Ø"/>
            </a:pPr>
            <a:endParaRPr lang="en-US" sz="2800" dirty="0" smtClean="0"/>
          </a:p>
          <a:p>
            <a:pPr lvl="0" algn="just">
              <a:buFont typeface="Wingdings" pitchFamily="2" charset="2"/>
              <a:buChar char="Ø"/>
            </a:pPr>
            <a:r>
              <a:rPr lang="en-US" sz="2800" dirty="0" smtClean="0"/>
              <a:t>Quarterly </a:t>
            </a:r>
            <a:r>
              <a:rPr lang="en-US" sz="2800" dirty="0"/>
              <a:t>Training Programs on Ethics &amp; Integrity, </a:t>
            </a:r>
            <a:r>
              <a:rPr lang="en-US" sz="2800" dirty="0" smtClean="0"/>
              <a:t>Soft Skills, Language &amp; Etiquettes along </a:t>
            </a:r>
            <a:r>
              <a:rPr lang="en-US" sz="2800" dirty="0"/>
              <a:t>with </a:t>
            </a:r>
            <a:r>
              <a:rPr lang="en-US" sz="2800" dirty="0" smtClean="0"/>
              <a:t>Stress Management etc.</a:t>
            </a:r>
          </a:p>
          <a:p>
            <a:pPr lvl="0" algn="just">
              <a:buFont typeface="Wingdings" pitchFamily="2" charset="2"/>
              <a:buChar char="Ø"/>
            </a:pPr>
            <a:endParaRPr lang="en-US" sz="2800" dirty="0" smtClean="0"/>
          </a:p>
          <a:p>
            <a:pPr lvl="0" algn="just">
              <a:buFont typeface="Wingdings" pitchFamily="2" charset="2"/>
              <a:buChar char="Ø"/>
            </a:pPr>
            <a:r>
              <a:rPr lang="en-US" sz="2800" dirty="0" smtClean="0"/>
              <a:t>Spiritual/Yoga institutes be </a:t>
            </a:r>
            <a:r>
              <a:rPr lang="en-US" sz="2800" dirty="0"/>
              <a:t>made partners in the </a:t>
            </a:r>
            <a:r>
              <a:rPr lang="en-US" sz="2800" dirty="0" smtClean="0"/>
              <a:t>training program </a:t>
            </a:r>
            <a:r>
              <a:rPr lang="en-US" sz="2800" dirty="0"/>
              <a:t>for instilling ethics and positive </a:t>
            </a:r>
            <a:r>
              <a:rPr lang="en-US" sz="2800" dirty="0" smtClean="0"/>
              <a:t>attitude among </a:t>
            </a:r>
            <a:r>
              <a:rPr lang="en-US" sz="2800" dirty="0"/>
              <a:t>the trainees. </a:t>
            </a:r>
          </a:p>
        </p:txBody>
      </p:sp>
    </p:spTree>
    <p:extLst>
      <p:ext uri="{BB962C8B-B14F-4D97-AF65-F5344CB8AC3E}">
        <p14:creationId xmlns:p14="http://schemas.microsoft.com/office/powerpoint/2010/main" xmlns="" val="4039312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1020</TotalTime>
  <Words>1128</Words>
  <Application>Microsoft Office PowerPoint</Application>
  <PresentationFormat>On-screen Show (4:3)</PresentationFormat>
  <Paragraphs>116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State Training Policy</vt:lpstr>
      <vt:lpstr>Haryana State Training Policy</vt:lpstr>
      <vt:lpstr>Objectives of Policy</vt:lpstr>
      <vt:lpstr>Objectives of Policy</vt:lpstr>
      <vt:lpstr>Training Target</vt:lpstr>
      <vt:lpstr>Training Frequency </vt:lpstr>
      <vt:lpstr> Induction Training  </vt:lpstr>
      <vt:lpstr>In-Service Training </vt:lpstr>
      <vt:lpstr>In-Service Training </vt:lpstr>
      <vt:lpstr>Role of Departments</vt:lpstr>
      <vt:lpstr>Role of Training Institutions</vt:lpstr>
      <vt:lpstr>Role of Training Institutions</vt:lpstr>
      <vt:lpstr>Training Needs Analysis</vt:lpstr>
      <vt:lpstr>Funding</vt:lpstr>
      <vt:lpstr>Role of HIPA</vt:lpstr>
      <vt:lpstr>Role of HIPA</vt:lpstr>
      <vt:lpstr>Key Features of the Policy</vt:lpstr>
      <vt:lpstr> Power &amp; Procedure for the Amendment in the State Training Policy</vt:lpstr>
      <vt:lpstr>State Training Policy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Training Policy 2012</dc:title>
  <dc:creator>Acer</dc:creator>
  <cp:lastModifiedBy>bharat</cp:lastModifiedBy>
  <cp:revision>151</cp:revision>
  <dcterms:created xsi:type="dcterms:W3CDTF">2012-11-16T16:47:17Z</dcterms:created>
  <dcterms:modified xsi:type="dcterms:W3CDTF">2021-06-21T08:03:00Z</dcterms:modified>
</cp:coreProperties>
</file>